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8"/>
  </p:notesMasterIdLst>
  <p:sldIdLst>
    <p:sldId id="256" r:id="rId2"/>
    <p:sldId id="279" r:id="rId3"/>
    <p:sldId id="296" r:id="rId4"/>
    <p:sldId id="313" r:id="rId5"/>
    <p:sldId id="297" r:id="rId6"/>
    <p:sldId id="304" r:id="rId7"/>
  </p:sldIdLst>
  <p:sldSz cx="9144000" cy="5143500" type="screen16x9"/>
  <p:notesSz cx="6858000" cy="9144000"/>
  <p:embeddedFontLst>
    <p:embeddedFont>
      <p:font typeface="Consolas" panose="020B0609020204030204" pitchFamily="49" charset="0"/>
      <p:regular r:id="rId9"/>
      <p:bold r:id="rId10"/>
      <p:italic r:id="rId11"/>
      <p:boldItalic r:id="rId12"/>
    </p:embeddedFont>
    <p:embeddedFont>
      <p:font typeface="Open Sans" panose="020B0606030504020204" pitchFamily="34" charset="0"/>
      <p:regular r:id="rId13"/>
      <p:bold r:id="rId14"/>
      <p:italic r:id="rId15"/>
      <p:boldItalic r:id="rId16"/>
    </p:embeddedFont>
    <p:embeddedFont>
      <p:font typeface="Open Sans Light" panose="020B0306030504020204" pitchFamily="34" charset="0"/>
      <p:regular r:id="rId17"/>
      <p:bold r:id="rId18"/>
      <p:italic r:id="rId19"/>
      <p:boldItalic r:id="rId20"/>
    </p:embeddedFont>
    <p:embeddedFont>
      <p:font typeface="Open Sans SemiBold" panose="020B0706030804020204" pitchFamily="34" charset="0"/>
      <p:regular r:id="rId21"/>
      <p:bold r:id="rId22"/>
      <p:italic r:id="rId23"/>
      <p:boldItalic r:id="rId24"/>
    </p:embeddedFont>
    <p:embeddedFont>
      <p:font typeface="微软雅黑" panose="020B0503020204020204" pitchFamily="34" charset="-122"/>
      <p:regular r:id="rId25"/>
      <p:bold r:id="rId26"/>
    </p:embeddedFont>
    <p:embeddedFont>
      <p:font typeface="微软雅黑" panose="020B0503020204020204" pitchFamily="34" charset="-122"/>
      <p:regular r:id="rId25"/>
      <p:bold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421752C-2854-524B-B253-DBB38B0A30A2}">
          <p14:sldIdLst>
            <p14:sldId id="256"/>
            <p14:sldId id="279"/>
          </p14:sldIdLst>
        </p14:section>
        <p14:section name="Hystrix是什么" id="{EE2BCFA2-AB03-43B8-8B0A-0E609D51ECBB}">
          <p14:sldIdLst>
            <p14:sldId id="296"/>
            <p14:sldId id="313"/>
            <p14:sldId id="297"/>
          </p14:sldIdLst>
        </p14:section>
        <p14:section name="*Feign组件扩展" id="{2A228AC2-7F40-4FE3-B77E-48793B6AD7ED}">
          <p14:sldIdLst/>
        </p14:section>
        <p14:section name="QA" id="{F7ABFC32-3667-4177-9C1F-F9705978B3FC}">
          <p14:sldIdLst>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73" autoAdjust="0"/>
    <p:restoredTop sz="87755" autoAdjust="0"/>
  </p:normalViewPr>
  <p:slideViewPr>
    <p:cSldViewPr snapToGrid="0" snapToObjects="1">
      <p:cViewPr varScale="1">
        <p:scale>
          <a:sx n="134" d="100"/>
          <a:sy n="134" d="100"/>
        </p:scale>
        <p:origin x="115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font" Target="fonts/font5.fntdata"/><Relationship Id="rId18" Type="http://schemas.openxmlformats.org/officeDocument/2006/relationships/font" Target="fonts/font10.fntdata"/><Relationship Id="rId26" Type="http://schemas.openxmlformats.org/officeDocument/2006/relationships/font" Target="fonts/font18.fntdata"/><Relationship Id="rId3" Type="http://schemas.openxmlformats.org/officeDocument/2006/relationships/slide" Target="slides/slide2.xml"/><Relationship Id="rId21"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font" Target="fonts/font4.fntdata"/><Relationship Id="rId17" Type="http://schemas.openxmlformats.org/officeDocument/2006/relationships/font" Target="fonts/font9.fntdata"/><Relationship Id="rId25" Type="http://schemas.openxmlformats.org/officeDocument/2006/relationships/font" Target="fonts/font17.fntdata"/><Relationship Id="rId2" Type="http://schemas.openxmlformats.org/officeDocument/2006/relationships/slide" Target="slides/slide1.xml"/><Relationship Id="rId16" Type="http://schemas.openxmlformats.org/officeDocument/2006/relationships/font" Target="fonts/font8.fntdata"/><Relationship Id="rId20" Type="http://schemas.openxmlformats.org/officeDocument/2006/relationships/font" Target="fonts/font1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24" Type="http://schemas.openxmlformats.org/officeDocument/2006/relationships/font" Target="fonts/font16.fntdata"/><Relationship Id="rId5" Type="http://schemas.openxmlformats.org/officeDocument/2006/relationships/slide" Target="slides/slide4.xml"/><Relationship Id="rId15" Type="http://schemas.openxmlformats.org/officeDocument/2006/relationships/font" Target="fonts/font7.fntdata"/><Relationship Id="rId23" Type="http://schemas.openxmlformats.org/officeDocument/2006/relationships/font" Target="fonts/font15.fntdata"/><Relationship Id="rId28" Type="http://schemas.openxmlformats.org/officeDocument/2006/relationships/viewProps" Target="viewProps.xml"/><Relationship Id="rId10" Type="http://schemas.openxmlformats.org/officeDocument/2006/relationships/font" Target="fonts/font2.fntdata"/><Relationship Id="rId19" Type="http://schemas.openxmlformats.org/officeDocument/2006/relationships/font" Target="fonts/font11.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font" Target="fonts/font6.fntdata"/><Relationship Id="rId22" Type="http://schemas.openxmlformats.org/officeDocument/2006/relationships/font" Target="fonts/font14.fntdata"/><Relationship Id="rId27" Type="http://schemas.openxmlformats.org/officeDocument/2006/relationships/presProps" Target="presProps.xml"/><Relationship Id="rId30"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 name="Google Shape;4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16175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sz="1800" dirty="0">
              <a:effectLst/>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8797501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源码地址：</a:t>
            </a:r>
            <a:r>
              <a:rPr lang="en-US" altLang="zh-CN" b="0" i="0" dirty="0">
                <a:solidFill>
                  <a:srgbClr val="222222"/>
                </a:solidFill>
                <a:effectLst/>
                <a:latin typeface="consolas" panose="020B0609020204030204" pitchFamily="49" charset="0"/>
              </a:rPr>
              <a:t>https://github.com/Netflix/Hystrix</a:t>
            </a: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豪猪身上有很多刺，这些刺可以很好的保护自己，估计开发团队给取这个名字也是这个意思</a:t>
            </a:r>
            <a:endParaRPr lang="en-US" altLang="zh-CN" b="0" i="0" dirty="0">
              <a:solidFill>
                <a:srgbClr val="222222"/>
              </a:solidFill>
              <a:effectLst/>
              <a:latin typeface="consolas" panose="020B0609020204030204" pitchFamily="49" charset="0"/>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dirty="0"/>
          </a:p>
        </p:txBody>
      </p:sp>
    </p:spTree>
    <p:extLst>
      <p:ext uri="{BB962C8B-B14F-4D97-AF65-F5344CB8AC3E}">
        <p14:creationId xmlns:p14="http://schemas.microsoft.com/office/powerpoint/2010/main" val="2542512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简单说：</a:t>
            </a:r>
            <a:r>
              <a:rPr lang="en-US" altLang="zh-CN" sz="11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1100" b="0" i="0" dirty="0">
                <a:solidFill>
                  <a:srgbClr val="323232"/>
                </a:solidFill>
                <a:effectLst/>
                <a:latin typeface="微软雅黑" panose="020B0503020204020204" pitchFamily="34" charset="-122"/>
                <a:ea typeface="微软雅黑" panose="020B0503020204020204" pitchFamily="34" charset="-122"/>
              </a:rPr>
              <a:t>、</a:t>
            </a:r>
            <a:r>
              <a:rPr lang="en-US" altLang="zh-CN" sz="11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1100" b="0" i="0" dirty="0">
                <a:solidFill>
                  <a:srgbClr val="323232"/>
                </a:solidFill>
                <a:effectLst/>
                <a:latin typeface="微软雅黑" panose="020B0503020204020204" pitchFamily="34" charset="-122"/>
                <a:ea typeface="微软雅黑" panose="020B0503020204020204" pitchFamily="34" charset="-122"/>
              </a:rPr>
              <a:t>这些都是真正执行远程调用请求的具体实现（打工的），</a:t>
            </a:r>
            <a:r>
              <a:rPr lang="en-US" altLang="zh-CN" sz="1100" b="0" i="0" dirty="0">
                <a:solidFill>
                  <a:srgbClr val="323232"/>
                </a:solidFill>
                <a:effectLst/>
                <a:latin typeface="微软雅黑" panose="020B0503020204020204" pitchFamily="34" charset="-122"/>
                <a:ea typeface="微软雅黑" panose="020B0503020204020204" pitchFamily="34" charset="-122"/>
              </a:rPr>
              <a:t>Feign</a:t>
            </a:r>
            <a:r>
              <a:rPr lang="zh-CN" altLang="en-US" sz="1100" b="0" i="0" dirty="0">
                <a:solidFill>
                  <a:srgbClr val="323232"/>
                </a:solidFill>
                <a:effectLst/>
                <a:latin typeface="微软雅黑" panose="020B0503020204020204" pitchFamily="34" charset="-122"/>
                <a:ea typeface="微软雅黑" panose="020B0503020204020204" pitchFamily="34" charset="-122"/>
              </a:rPr>
              <a:t>是基于调用框架的封装的一个工具</a:t>
            </a:r>
            <a:endParaRPr lang="en-US" altLang="zh-CN" sz="1100" b="0" i="0" dirty="0">
              <a:solidFill>
                <a:srgbClr val="323232"/>
              </a:solidFill>
              <a:effectLst/>
              <a:latin typeface="微软雅黑" panose="020B0503020204020204" pitchFamily="34" charset="-122"/>
              <a:ea typeface="微软雅黑" panose="020B0503020204020204" pitchFamily="34" charset="-122"/>
            </a:endParaRPr>
          </a:p>
          <a:p>
            <a:r>
              <a:rPr lang="zh-CN" altLang="en-US" sz="1100" b="0" i="0" dirty="0">
                <a:solidFill>
                  <a:srgbClr val="323232"/>
                </a:solidFill>
                <a:effectLst/>
                <a:latin typeface="微软雅黑" panose="020B0503020204020204" pitchFamily="34" charset="-122"/>
                <a:ea typeface="微软雅黑" panose="020B0503020204020204" pitchFamily="34" charset="-122"/>
              </a:rPr>
              <a:t>如果此接口共享，就应该在开发评审期间严格遵守面向对象的开闭原则，尽可能的做好前后版本的兼容</a:t>
            </a:r>
            <a:endParaRPr lang="zh-CN" altLang="en-US" dirty="0"/>
          </a:p>
        </p:txBody>
      </p:sp>
    </p:spTree>
    <p:extLst>
      <p:ext uri="{BB962C8B-B14F-4D97-AF65-F5344CB8AC3E}">
        <p14:creationId xmlns:p14="http://schemas.microsoft.com/office/powerpoint/2010/main" val="1352047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b="0" i="0" dirty="0">
                <a:solidFill>
                  <a:srgbClr val="222222"/>
                </a:solidFill>
                <a:effectLst/>
                <a:latin typeface="consolas" panose="020B0609020204030204" pitchFamily="49" charset="0"/>
              </a:rPr>
              <a:t>Feign</a:t>
            </a:r>
            <a:r>
              <a:rPr lang="zh-CN" altLang="en-US" b="0" i="0" dirty="0">
                <a:solidFill>
                  <a:srgbClr val="222222"/>
                </a:solidFill>
                <a:effectLst/>
                <a:latin typeface="consolas" panose="020B0609020204030204" pitchFamily="49" charset="0"/>
              </a:rPr>
              <a:t>的源码设计上存在一大特点，偏向于把接口默认实现类以及相关类以静态内部类的形式内聚在一起，所以它的代码内聚性是非常之高的</a:t>
            </a:r>
            <a:endParaRPr lang="zh-CN" altLang="en-US" dirty="0"/>
          </a:p>
        </p:txBody>
      </p:sp>
    </p:spTree>
    <p:extLst>
      <p:ext uri="{BB962C8B-B14F-4D97-AF65-F5344CB8AC3E}">
        <p14:creationId xmlns:p14="http://schemas.microsoft.com/office/powerpoint/2010/main" val="469384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997150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ntent - full page">
  <p:cSld name="CUSTOM_1_3">
    <p:bg>
      <p:bgPr>
        <a:solidFill>
          <a:schemeClr val="lt1"/>
        </a:solid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11425" y="282575"/>
            <a:ext cx="8321400" cy="6132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3000"/>
              <a:buNone/>
              <a:defRPr/>
            </a:lvl2pPr>
            <a:lvl3pPr lvl="2" algn="l" rtl="0">
              <a:lnSpc>
                <a:spcPct val="100000"/>
              </a:lnSpc>
              <a:spcBef>
                <a:spcPts val="0"/>
              </a:spcBef>
              <a:spcAft>
                <a:spcPts val="0"/>
              </a:spcAft>
              <a:buSzPts val="3000"/>
              <a:buNone/>
              <a:defRPr/>
            </a:lvl3pPr>
            <a:lvl4pPr lvl="3" algn="l" rtl="0">
              <a:lnSpc>
                <a:spcPct val="100000"/>
              </a:lnSpc>
              <a:spcBef>
                <a:spcPts val="0"/>
              </a:spcBef>
              <a:spcAft>
                <a:spcPts val="0"/>
              </a:spcAft>
              <a:buSzPts val="3000"/>
              <a:buNone/>
              <a:defRPr/>
            </a:lvl4pPr>
            <a:lvl5pPr lvl="4" algn="l" rtl="0">
              <a:lnSpc>
                <a:spcPct val="100000"/>
              </a:lnSpc>
              <a:spcBef>
                <a:spcPts val="0"/>
              </a:spcBef>
              <a:spcAft>
                <a:spcPts val="0"/>
              </a:spcAft>
              <a:buSzPts val="3000"/>
              <a:buNone/>
              <a:defRPr/>
            </a:lvl5pPr>
            <a:lvl6pPr lvl="5" algn="l" rtl="0">
              <a:lnSpc>
                <a:spcPct val="100000"/>
              </a:lnSpc>
              <a:spcBef>
                <a:spcPts val="0"/>
              </a:spcBef>
              <a:spcAft>
                <a:spcPts val="0"/>
              </a:spcAft>
              <a:buSzPts val="3000"/>
              <a:buNone/>
              <a:defRPr/>
            </a:lvl6pPr>
            <a:lvl7pPr lvl="6" algn="l" rtl="0">
              <a:lnSpc>
                <a:spcPct val="100000"/>
              </a:lnSpc>
              <a:spcBef>
                <a:spcPts val="0"/>
              </a:spcBef>
              <a:spcAft>
                <a:spcPts val="0"/>
              </a:spcAft>
              <a:buSzPts val="3000"/>
              <a:buNone/>
              <a:defRPr/>
            </a:lvl7pPr>
            <a:lvl8pPr lvl="7" algn="l" rtl="0">
              <a:lnSpc>
                <a:spcPct val="100000"/>
              </a:lnSpc>
              <a:spcBef>
                <a:spcPts val="0"/>
              </a:spcBef>
              <a:spcAft>
                <a:spcPts val="0"/>
              </a:spcAft>
              <a:buSzPts val="3000"/>
              <a:buNone/>
              <a:defRPr/>
            </a:lvl8pPr>
            <a:lvl9pPr lvl="8" algn="l" rtl="0">
              <a:lnSpc>
                <a:spcPct val="100000"/>
              </a:lnSpc>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411425" y="1371375"/>
            <a:ext cx="8321400" cy="33429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marL="914400" lvl="1" indent="-330200" algn="l" rtl="0">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marL="1371600" lvl="2" indent="-304800" algn="l" rtl="0">
              <a:lnSpc>
                <a:spcPct val="115000"/>
              </a:lnSpc>
              <a:spcBef>
                <a:spcPts val="1000"/>
              </a:spcBef>
              <a:spcAft>
                <a:spcPts val="0"/>
              </a:spcAft>
              <a:buClr>
                <a:srgbClr val="5E5E5E"/>
              </a:buClr>
              <a:buSzPts val="1200"/>
              <a:buChar char="■"/>
              <a:defRPr sz="1200">
                <a:solidFill>
                  <a:srgbClr val="5E5E5E"/>
                </a:solidFill>
              </a:defRPr>
            </a:lvl3pPr>
            <a:lvl4pPr marL="1828800" lvl="3" indent="-285750" algn="l" rtl="0">
              <a:lnSpc>
                <a:spcPct val="115000"/>
              </a:lnSpc>
              <a:spcBef>
                <a:spcPts val="1000"/>
              </a:spcBef>
              <a:spcAft>
                <a:spcPts val="0"/>
              </a:spcAft>
              <a:buClr>
                <a:srgbClr val="5E5E5E"/>
              </a:buClr>
              <a:buSzPts val="900"/>
              <a:buChar char="●"/>
              <a:defRPr sz="900">
                <a:solidFill>
                  <a:srgbClr val="5E5E5E"/>
                </a:solidFill>
              </a:defRPr>
            </a:lvl4pPr>
            <a:lvl5pPr marL="2286000" lvl="4" indent="-285750" algn="l" rtl="0">
              <a:lnSpc>
                <a:spcPct val="115000"/>
              </a:lnSpc>
              <a:spcBef>
                <a:spcPts val="1000"/>
              </a:spcBef>
              <a:spcAft>
                <a:spcPts val="0"/>
              </a:spcAft>
              <a:buSzPts val="900"/>
              <a:buChar char="○"/>
              <a:defRPr/>
            </a:lvl5pPr>
            <a:lvl6pPr marL="2743200" lvl="5" indent="-285750" algn="l" rtl="0">
              <a:lnSpc>
                <a:spcPct val="115000"/>
              </a:lnSpc>
              <a:spcBef>
                <a:spcPts val="1000"/>
              </a:spcBef>
              <a:spcAft>
                <a:spcPts val="0"/>
              </a:spcAft>
              <a:buSzPts val="900"/>
              <a:buChar char="■"/>
              <a:defRPr/>
            </a:lvl6pPr>
            <a:lvl7pPr marL="3200400" lvl="6" indent="-285750" algn="l" rtl="0">
              <a:lnSpc>
                <a:spcPct val="115000"/>
              </a:lnSpc>
              <a:spcBef>
                <a:spcPts val="1000"/>
              </a:spcBef>
              <a:spcAft>
                <a:spcPts val="0"/>
              </a:spcAft>
              <a:buSzPts val="900"/>
              <a:buChar char="●"/>
              <a:defRPr/>
            </a:lvl7pPr>
            <a:lvl8pPr marL="3657600" lvl="7" indent="-285750" algn="l" rtl="0">
              <a:lnSpc>
                <a:spcPct val="115000"/>
              </a:lnSpc>
              <a:spcBef>
                <a:spcPts val="1000"/>
              </a:spcBef>
              <a:spcAft>
                <a:spcPts val="0"/>
              </a:spcAft>
              <a:buSzPts val="900"/>
              <a:buChar char="○"/>
              <a:defRPr/>
            </a:lvl8pPr>
            <a:lvl9pPr marL="4114800" lvl="8" indent="-285750" algn="l" rtl="0">
              <a:lnSpc>
                <a:spcPct val="115000"/>
              </a:lnSpc>
              <a:spcBef>
                <a:spcPts val="1000"/>
              </a:spcBef>
              <a:spcAft>
                <a:spcPts val="1000"/>
              </a:spcAft>
              <a:buSzPts val="900"/>
              <a:buChar char="■"/>
              <a:defRPr/>
            </a:lvl9pPr>
          </a:lstStyle>
          <a:p>
            <a:endParaRPr/>
          </a:p>
        </p:txBody>
      </p:sp>
      <p:sp>
        <p:nvSpPr>
          <p:cNvPr id="20" name="Google Shape;20;p4"/>
          <p:cNvSpPr txBox="1">
            <a:spLocks noGrp="1"/>
          </p:cNvSpPr>
          <p:nvPr>
            <p:ph type="subTitle" idx="2"/>
          </p:nvPr>
        </p:nvSpPr>
        <p:spPr>
          <a:xfrm>
            <a:off x="411425" y="759000"/>
            <a:ext cx="8321400" cy="384000"/>
          </a:xfrm>
          <a:prstGeom prst="rect">
            <a:avLst/>
          </a:prstGeom>
          <a:noFill/>
          <a:ln>
            <a:noFill/>
          </a:ln>
        </p:spPr>
        <p:txBody>
          <a:bodyPr spcFirstLastPara="1" wrap="square" lIns="0" tIns="0" rIns="0" bIns="0" anchor="t" anchorCtr="0">
            <a:noAutofit/>
          </a:bodyPr>
          <a:lstStyle>
            <a:lvl1pPr lvl="0" algn="l" rtl="0">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rtl="0">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rtl="0">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rtl="0">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rtl="0">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a:endParaRPr/>
          </a:p>
        </p:txBody>
      </p:sp>
      <p:sp>
        <p:nvSpPr>
          <p:cNvPr id="21" name="Google Shape;21;p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Alt">
  <p:cSld name="CUSTOM_4">
    <p:bg>
      <p:bgPr>
        <a:gradFill>
          <a:gsLst>
            <a:gs pos="0">
              <a:srgbClr val="32B9CF"/>
            </a:gs>
            <a:gs pos="52999">
              <a:srgbClr val="1C6DB6"/>
            </a:gs>
            <a:gs pos="100000">
              <a:srgbClr val="702269"/>
            </a:gs>
          </a:gsLst>
          <a:lin ang="2700006" scaled="0"/>
        </a:gra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subTitle" idx="1"/>
          </p:nvPr>
        </p:nvSpPr>
        <p:spPr>
          <a:xfrm>
            <a:off x="411425" y="2813875"/>
            <a:ext cx="8321400" cy="384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
        <p:nvSpPr>
          <p:cNvPr id="40" name="Google Shape;40;p9"/>
          <p:cNvSpPr txBox="1">
            <a:spLocks noGrp="1"/>
          </p:cNvSpPr>
          <p:nvPr>
            <p:ph type="title"/>
          </p:nvPr>
        </p:nvSpPr>
        <p:spPr>
          <a:xfrm>
            <a:off x="411425" y="1971250"/>
            <a:ext cx="8321400" cy="8991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41" name="Google Shape;41;p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CUSTOM_9">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1">
  <p:cSld name="Cover 1">
    <p:bg>
      <p:bgPr>
        <a:gradFill>
          <a:gsLst>
            <a:gs pos="0">
              <a:schemeClr val="accent1"/>
            </a:gs>
            <a:gs pos="52999">
              <a:schemeClr val="accent2"/>
            </a:gs>
            <a:gs pos="100000">
              <a:schemeClr val="accent3"/>
            </a:gs>
          </a:gsLst>
          <a:lin ang="2698631"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sz="1400" dirty="0"/>
          </a:p>
        </p:txBody>
      </p:sp>
      <p:sp>
        <p:nvSpPr>
          <p:cNvPr id="11" name="Google Shape;11;p2"/>
          <p:cNvSpPr txBox="1">
            <a:spLocks noGrp="1"/>
          </p:cNvSpPr>
          <p:nvPr>
            <p:ph type="title"/>
          </p:nvPr>
        </p:nvSpPr>
        <p:spPr>
          <a:xfrm>
            <a:off x="411425" y="1833225"/>
            <a:ext cx="8331600" cy="1468200"/>
          </a:xfrm>
          <a:prstGeom prst="rect">
            <a:avLst/>
          </a:prstGeom>
          <a:noFill/>
          <a:ln>
            <a:noFill/>
          </a:ln>
        </p:spPr>
        <p:txBody>
          <a:bodyPr spcFirstLastPara="1" wrap="square" lIns="0" tIns="0" rIns="0" bIns="0" anchor="b" anchorCtr="0">
            <a:noAutofit/>
          </a:bodyPr>
          <a:lstStyle>
            <a:lvl1pPr lvl="0" algn="l"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12" name="Google Shape;12;p2"/>
          <p:cNvSpPr txBox="1">
            <a:spLocks noGrp="1"/>
          </p:cNvSpPr>
          <p:nvPr>
            <p:ph type="subTitle" idx="1"/>
          </p:nvPr>
        </p:nvSpPr>
        <p:spPr>
          <a:xfrm>
            <a:off x="411425" y="3301525"/>
            <a:ext cx="8331600" cy="384000"/>
          </a:xfrm>
          <a:prstGeom prst="rect">
            <a:avLst/>
          </a:prstGeom>
          <a:noFill/>
          <a:ln>
            <a:noFill/>
          </a:ln>
        </p:spPr>
        <p:txBody>
          <a:bodyPr spcFirstLastPara="1" wrap="square" lIns="0" tIns="0" rIns="0" bIns="0" anchor="ctr" anchorCtr="0">
            <a:noAutofit/>
          </a:bodyPr>
          <a:lstStyle>
            <a:lvl1pPr lvl="0" algn="l" rtl="0">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Tree>
    <p:extLst>
      <p:ext uri="{BB962C8B-B14F-4D97-AF65-F5344CB8AC3E}">
        <p14:creationId xmlns:p14="http://schemas.microsoft.com/office/powerpoint/2010/main" val="262760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1425" y="282200"/>
            <a:ext cx="8321400" cy="8607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2800"/>
              <a:buFont typeface="Open Sans Light"/>
              <a:buNone/>
              <a:defRPr sz="2800" b="0" i="0" u="none" strike="noStrike" cap="none">
                <a:solidFill>
                  <a:srgbClr val="000000"/>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1425" y="1143000"/>
            <a:ext cx="8321400" cy="35715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500"/>
              </a:spcBef>
              <a:spcAft>
                <a:spcPts val="0"/>
              </a:spcAft>
              <a:buClr>
                <a:srgbClr val="5E5E5E"/>
              </a:buClr>
              <a:buSzPts val="1800"/>
              <a:buFont typeface="Open Sans Light"/>
              <a:buChar char="●"/>
              <a:defRPr sz="18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00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17500" algn="l" rtl="0">
              <a:lnSpc>
                <a:spcPct val="100000"/>
              </a:lnSpc>
              <a:spcBef>
                <a:spcPts val="1000"/>
              </a:spcBef>
              <a:spcAft>
                <a:spcPts val="0"/>
              </a:spcAft>
              <a:buClr>
                <a:srgbClr val="5E5E5E"/>
              </a:buClr>
              <a:buSzPts val="1400"/>
              <a:buFont typeface="Open Sans"/>
              <a:buChar char="■"/>
              <a:defRPr sz="1400" b="0" i="0" u="none" strike="noStrike" cap="none">
                <a:solidFill>
                  <a:srgbClr val="5E5E5E"/>
                </a:solidFill>
                <a:latin typeface="Open Sans"/>
                <a:ea typeface="Open Sans"/>
                <a:cs typeface="Open Sans"/>
                <a:sym typeface="Open Sans"/>
              </a:defRPr>
            </a:lvl3pPr>
            <a:lvl4pPr marL="1828800" marR="0" lvl="3" indent="-304800" algn="l" rtl="0">
              <a:lnSpc>
                <a:spcPct val="100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4pPr>
            <a:lvl5pPr marL="2286000" marR="0" lvl="4"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00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50" r:id="rId1"/>
    <p:sldLayoutId id="2147483655" r:id="rId2"/>
    <p:sldLayoutId id="2147483656" r:id="rId3"/>
    <p:sldLayoutId id="2147483658"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9">
          <p15:clr>
            <a:srgbClr val="F06B4A"/>
          </p15:clr>
        </p15:guide>
        <p15:guide id="2" pos="5501">
          <p15:clr>
            <a:srgbClr val="F06B4A"/>
          </p15:clr>
        </p15:guide>
        <p15:guide id="3" orient="horz" pos="2970">
          <p15:clr>
            <a:srgbClr val="F06B4A"/>
          </p15:clr>
        </p15:guide>
        <p15:guide id="4" orient="horz" pos="178">
          <p15:clr>
            <a:srgbClr val="F06B4A"/>
          </p15:clr>
        </p15:guide>
        <p15:guide id="5" orient="horz" pos="720">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48" name="Google Shape;48;p11"/>
          <p:cNvPicPr preferRelativeResize="0"/>
          <p:nvPr/>
        </p:nvPicPr>
        <p:blipFill rotWithShape="1">
          <a:blip r:embed="rId3">
            <a:alphaModFix amt="21000"/>
          </a:blip>
          <a:srcRect t="17887" b="7109"/>
          <a:stretch/>
        </p:blipFill>
        <p:spPr>
          <a:xfrm>
            <a:off x="0" y="1"/>
            <a:ext cx="9144001" cy="5143499"/>
          </a:xfrm>
          <a:prstGeom prst="rect">
            <a:avLst/>
          </a:prstGeom>
          <a:noFill/>
          <a:ln>
            <a:noFill/>
          </a:ln>
        </p:spPr>
      </p:pic>
      <p:sp>
        <p:nvSpPr>
          <p:cNvPr id="49" name="Google Shape;49;p1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a:t>
            </a:fld>
            <a:endParaRPr sz="1400" dirty="0"/>
          </a:p>
        </p:txBody>
      </p:sp>
      <p:sp>
        <p:nvSpPr>
          <p:cNvPr id="50" name="Google Shape;50;p11"/>
          <p:cNvSpPr txBox="1">
            <a:spLocks noGrp="1"/>
          </p:cNvSpPr>
          <p:nvPr>
            <p:ph type="title"/>
          </p:nvPr>
        </p:nvSpPr>
        <p:spPr>
          <a:xfrm>
            <a:off x="411425" y="2571749"/>
            <a:ext cx="8331600" cy="7296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SzPts val="2800"/>
              <a:buNone/>
            </a:pPr>
            <a:r>
              <a:rPr lang="zh-CN" altLang="en-US" sz="4400" dirty="0"/>
              <a:t>微服务专题之</a:t>
            </a:r>
            <a:br>
              <a:rPr lang="en-US" altLang="zh-CN" sz="4400" dirty="0"/>
            </a:br>
            <a:r>
              <a:rPr lang="en-US" altLang="zh-CN" sz="4400" dirty="0" err="1"/>
              <a:t>Hystrix</a:t>
            </a:r>
            <a:r>
              <a:rPr lang="zh-CN" altLang="en-US" sz="4400" dirty="0"/>
              <a:t>流程及设计浅析</a:t>
            </a:r>
            <a:endParaRPr sz="4400" dirty="0"/>
          </a:p>
        </p:txBody>
      </p:sp>
      <p:sp>
        <p:nvSpPr>
          <p:cNvPr id="51" name="Google Shape;51;p11"/>
          <p:cNvSpPr txBox="1">
            <a:spLocks noGrp="1"/>
          </p:cNvSpPr>
          <p:nvPr>
            <p:ph type="subTitle" idx="1"/>
          </p:nvPr>
        </p:nvSpPr>
        <p:spPr>
          <a:xfrm>
            <a:off x="411429" y="3375231"/>
            <a:ext cx="8331600" cy="384000"/>
          </a:xfrm>
          <a:prstGeom prst="rect">
            <a:avLst/>
          </a:prstGeom>
          <a:noFill/>
          <a:ln>
            <a:noFill/>
          </a:ln>
        </p:spPr>
        <p:txBody>
          <a:bodyPr spcFirstLastPara="1" wrap="square" lIns="0" tIns="0" rIns="0" bIns="0" anchor="ctr" anchorCtr="0">
            <a:noAutofit/>
          </a:bodyPr>
          <a:lstStyle/>
          <a:p>
            <a:pPr marL="0" lvl="0" indent="0" algn="just"/>
            <a:r>
              <a:rPr lang="en-US" altLang="ja-JP" dirty="0"/>
              <a:t>TD</a:t>
            </a:r>
            <a:r>
              <a:rPr lang="en-US" altLang="zh-CN" dirty="0"/>
              <a:t> Backend Community </a:t>
            </a:r>
            <a:r>
              <a:rPr lang="zh-CN" altLang="en-US" dirty="0"/>
              <a:t>余平涛</a:t>
            </a:r>
            <a:endParaRPr lang="ja-JP" altLang="en-US" dirty="0"/>
          </a:p>
        </p:txBody>
      </p:sp>
      <p:pic>
        <p:nvPicPr>
          <p:cNvPr id="52" name="Google Shape;52;p11"/>
          <p:cNvPicPr preferRelativeResize="0"/>
          <p:nvPr/>
        </p:nvPicPr>
        <p:blipFill rotWithShape="1">
          <a:blip r:embed="rId4">
            <a:alphaModFix/>
          </a:blip>
          <a:srcRect/>
          <a:stretch/>
        </p:blipFill>
        <p:spPr>
          <a:xfrm>
            <a:off x="411429" y="4107179"/>
            <a:ext cx="1904901" cy="295225"/>
          </a:xfrm>
          <a:prstGeom prst="rect">
            <a:avLst/>
          </a:prstGeom>
          <a:noFill/>
          <a:ln>
            <a:noFill/>
          </a:ln>
        </p:spPr>
      </p:pic>
      <p:sp>
        <p:nvSpPr>
          <p:cNvPr id="53" name="Google Shape;53;p11"/>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FFFFFF"/>
                </a:solidFill>
                <a:latin typeface="Open Sans Light"/>
                <a:ea typeface="Open Sans Light"/>
                <a:cs typeface="Open Sans Light"/>
                <a:sym typeface="Open Sans Light"/>
              </a:rPr>
              <a:t>© 2021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34338230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CD839-1BD1-42B0-A474-BB09D0FF516C}"/>
              </a:ext>
            </a:extLst>
          </p:cNvPr>
          <p:cNvSpPr>
            <a:spLocks noGrp="1"/>
          </p:cNvSpPr>
          <p:nvPr>
            <p:ph type="title"/>
          </p:nvPr>
        </p:nvSpPr>
        <p:spPr>
          <a:xfrm>
            <a:off x="693419" y="508740"/>
            <a:ext cx="7716381" cy="613200"/>
          </a:xfrm>
        </p:spPr>
        <p:txBody>
          <a:bodyPr/>
          <a:lstStyle/>
          <a:p>
            <a:r>
              <a:rPr lang="zh-CN" altLang="en-US" sz="3200" dirty="0">
                <a:ln w="0"/>
                <a:solidFill>
                  <a:schemeClr val="tx1"/>
                </a:solidFill>
                <a:effectLst>
                  <a:outerShdw blurRad="38100" dist="19050" dir="2700000" algn="tl" rotWithShape="0">
                    <a:schemeClr val="dk1">
                      <a:alpha val="40000"/>
                    </a:schemeClr>
                  </a:outerShdw>
                </a:effectLst>
              </a:rPr>
              <a:t>目录</a:t>
            </a:r>
            <a:endParaRPr lang="zh-CN" altLang="en-US" sz="3200" dirty="0"/>
          </a:p>
        </p:txBody>
      </p:sp>
      <p:sp>
        <p:nvSpPr>
          <p:cNvPr id="3" name="文本占位符 2">
            <a:extLst>
              <a:ext uri="{FF2B5EF4-FFF2-40B4-BE49-F238E27FC236}">
                <a16:creationId xmlns:a16="http://schemas.microsoft.com/office/drawing/2014/main" id="{A7DEC09C-6722-40A5-A304-F12B4D67A2D8}"/>
              </a:ext>
            </a:extLst>
          </p:cNvPr>
          <p:cNvSpPr>
            <a:spLocks noGrp="1"/>
          </p:cNvSpPr>
          <p:nvPr>
            <p:ph type="body" idx="1"/>
          </p:nvPr>
        </p:nvSpPr>
        <p:spPr>
          <a:xfrm>
            <a:off x="803908" y="1384575"/>
            <a:ext cx="7495401" cy="3072885"/>
          </a:xfrm>
        </p:spPr>
        <p:txBody>
          <a:bodyPr/>
          <a:lstStyle/>
          <a:p>
            <a:r>
              <a:rPr lang="en-US" altLang="zh-CN" sz="2400" dirty="0" err="1">
                <a:ln w="0"/>
                <a:gradFill>
                  <a:gsLst>
                    <a:gs pos="21000">
                      <a:srgbClr val="53575C"/>
                    </a:gs>
                    <a:gs pos="88000">
                      <a:srgbClr val="C5C7CA"/>
                    </a:gs>
                  </a:gsLst>
                  <a:lin ang="5400000"/>
                </a:gradFill>
              </a:rPr>
              <a:t>Hystrix</a:t>
            </a:r>
            <a:r>
              <a:rPr lang="zh-CN" altLang="en-US" sz="2400" dirty="0">
                <a:ln w="0"/>
                <a:gradFill>
                  <a:gsLst>
                    <a:gs pos="21000">
                      <a:srgbClr val="53575C"/>
                    </a:gs>
                    <a:gs pos="88000">
                      <a:srgbClr val="C5C7CA"/>
                    </a:gs>
                  </a:gsLst>
                  <a:lin ang="5400000"/>
                </a:gradFill>
              </a:rPr>
              <a:t>是什么，如何工作的</a:t>
            </a:r>
            <a:endParaRPr lang="en-US" altLang="zh-CN" sz="2400" dirty="0">
              <a:ln w="0"/>
              <a:gradFill>
                <a:gsLst>
                  <a:gs pos="21000">
                    <a:srgbClr val="53575C"/>
                  </a:gs>
                  <a:gs pos="88000">
                    <a:srgbClr val="C5C7CA"/>
                  </a:gs>
                </a:gsLst>
                <a:lin ang="5400000"/>
              </a:gradFill>
            </a:endParaRPr>
          </a:p>
          <a:p>
            <a:r>
              <a:rPr lang="en-US" altLang="zh-CN" sz="2400" dirty="0" err="1">
                <a:ln w="0"/>
                <a:gradFill>
                  <a:gsLst>
                    <a:gs pos="21000">
                      <a:srgbClr val="53575C"/>
                    </a:gs>
                    <a:gs pos="88000">
                      <a:srgbClr val="C5C7CA"/>
                    </a:gs>
                  </a:gsLst>
                  <a:lin ang="5400000"/>
                </a:gradFill>
              </a:rPr>
              <a:t>Hystrix</a:t>
            </a:r>
            <a:r>
              <a:rPr lang="zh-CN" altLang="en-US" sz="2400" dirty="0">
                <a:ln w="0"/>
                <a:gradFill>
                  <a:gsLst>
                    <a:gs pos="21000">
                      <a:srgbClr val="53575C"/>
                    </a:gs>
                    <a:gs pos="88000">
                      <a:srgbClr val="C5C7CA"/>
                    </a:gs>
                  </a:gsLst>
                  <a:lin ang="5400000"/>
                </a:gradFill>
              </a:rPr>
              <a:t>初体验，基本使用</a:t>
            </a:r>
            <a:endParaRPr lang="en-US" altLang="zh-CN" sz="2400" dirty="0">
              <a:ln w="0"/>
              <a:gradFill>
                <a:gsLst>
                  <a:gs pos="21000">
                    <a:srgbClr val="53575C"/>
                  </a:gs>
                  <a:gs pos="88000">
                    <a:srgbClr val="C5C7CA"/>
                  </a:gs>
                </a:gsLst>
                <a:lin ang="5400000"/>
              </a:gradFill>
            </a:endParaRPr>
          </a:p>
          <a:p>
            <a:r>
              <a:rPr lang="en-US" altLang="zh-CN" sz="2400" dirty="0" err="1">
                <a:ln w="0"/>
                <a:gradFill>
                  <a:gsLst>
                    <a:gs pos="21000">
                      <a:srgbClr val="53575C"/>
                    </a:gs>
                    <a:gs pos="88000">
                      <a:srgbClr val="C5C7CA"/>
                    </a:gs>
                  </a:gsLst>
                  <a:lin ang="5400000"/>
                </a:gradFill>
              </a:rPr>
              <a:t>Hystrix</a:t>
            </a:r>
            <a:r>
              <a:rPr lang="zh-CN" altLang="en-US" sz="2400" dirty="0">
                <a:ln w="0"/>
                <a:gradFill>
                  <a:gsLst>
                    <a:gs pos="21000">
                      <a:srgbClr val="53575C"/>
                    </a:gs>
                    <a:gs pos="88000">
                      <a:srgbClr val="C5C7CA"/>
                    </a:gs>
                  </a:gsLst>
                  <a:lin ang="5400000"/>
                </a:gradFill>
              </a:rPr>
              <a:t>的组件设计，源码流程浅析</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Http</a:t>
            </a:r>
            <a:r>
              <a:rPr lang="zh-CN" altLang="en-US" sz="2400" dirty="0">
                <a:ln w="0"/>
                <a:gradFill>
                  <a:gsLst>
                    <a:gs pos="21000">
                      <a:srgbClr val="53575C"/>
                    </a:gs>
                    <a:gs pos="88000">
                      <a:srgbClr val="C5C7CA"/>
                    </a:gs>
                  </a:gsLst>
                  <a:lin ang="5400000"/>
                </a:gradFill>
              </a:rPr>
              <a:t>相关配置在哪里，如何调优</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 组件自定义扩展</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相关最佳实践</a:t>
            </a:r>
          </a:p>
        </p:txBody>
      </p:sp>
      <p:sp>
        <p:nvSpPr>
          <p:cNvPr id="5" name="灯片编号占位符 4">
            <a:extLst>
              <a:ext uri="{FF2B5EF4-FFF2-40B4-BE49-F238E27FC236}">
                <a16:creationId xmlns:a16="http://schemas.microsoft.com/office/drawing/2014/main" id="{7E8D9C9D-3249-4293-A202-82CEF1FFCB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15609562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dirty="0" err="1"/>
              <a:t>Hystrix</a:t>
            </a:r>
            <a:r>
              <a:rPr lang="zh-CN" altLang="en-US" noProof="1"/>
              <a:t>是什么</a:t>
            </a:r>
            <a:endParaRPr lang="zh-CN" altLang="en-US"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3</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1" name="文本框 20">
            <a:extLst>
              <a:ext uri="{FF2B5EF4-FFF2-40B4-BE49-F238E27FC236}">
                <a16:creationId xmlns:a16="http://schemas.microsoft.com/office/drawing/2014/main" id="{4FEAB047-D614-461E-977E-E1B35F68808F}"/>
              </a:ext>
            </a:extLst>
          </p:cNvPr>
          <p:cNvSpPr txBox="1"/>
          <p:nvPr/>
        </p:nvSpPr>
        <p:spPr>
          <a:xfrm>
            <a:off x="449705" y="1112781"/>
            <a:ext cx="8050036" cy="307777"/>
          </a:xfrm>
          <a:prstGeom prst="rect">
            <a:avLst/>
          </a:prstGeom>
          <a:noFill/>
        </p:spPr>
        <p:txBody>
          <a:bodyPr wrap="square" rtlCol="0">
            <a:spAutoFit/>
          </a:bodyPr>
          <a:lstStyle/>
          <a:p>
            <a:r>
              <a:rPr lang="en-US" altLang="zh-CN" b="0" i="0" dirty="0" err="1">
                <a:solidFill>
                  <a:srgbClr val="222222"/>
                </a:solidFill>
                <a:effectLst/>
                <a:latin typeface="consolas" panose="020B0609020204030204" pitchFamily="49" charset="0"/>
              </a:rPr>
              <a:t>hystrix</a:t>
            </a:r>
            <a:r>
              <a:rPr lang="zh-CN" altLang="en-US" b="0" i="0" dirty="0">
                <a:solidFill>
                  <a:srgbClr val="222222"/>
                </a:solidFill>
                <a:effectLst/>
                <a:latin typeface="consolas" panose="020B0609020204030204" pitchFamily="49" charset="0"/>
              </a:rPr>
              <a:t>中文释义：豪猪，它大概长这样</a:t>
            </a:r>
            <a:endParaRPr lang="zh-CN" altLang="en-US" b="0" i="0" dirty="0">
              <a:solidFill>
                <a:srgbClr val="24292E"/>
              </a:solidFill>
              <a:effectLst/>
              <a:latin typeface="Microsoft YaHei" panose="020B0503020204020204" pitchFamily="34" charset="-122"/>
              <a:ea typeface="Microsoft YaHei" panose="020B0503020204020204" pitchFamily="34" charset="-122"/>
            </a:endParaRPr>
          </a:p>
        </p:txBody>
      </p:sp>
      <p:pic>
        <p:nvPicPr>
          <p:cNvPr id="4" name="图片 3">
            <a:extLst>
              <a:ext uri="{FF2B5EF4-FFF2-40B4-BE49-F238E27FC236}">
                <a16:creationId xmlns:a16="http://schemas.microsoft.com/office/drawing/2014/main" id="{ED21F129-E11D-4D76-998F-F47CC3C2708C}"/>
              </a:ext>
            </a:extLst>
          </p:cNvPr>
          <p:cNvPicPr>
            <a:picLocks noChangeAspect="1"/>
          </p:cNvPicPr>
          <p:nvPr/>
        </p:nvPicPr>
        <p:blipFill>
          <a:blip r:embed="rId8"/>
          <a:stretch>
            <a:fillRect/>
          </a:stretch>
        </p:blipFill>
        <p:spPr>
          <a:xfrm>
            <a:off x="6724340" y="281473"/>
            <a:ext cx="1971125" cy="640169"/>
          </a:xfrm>
          <a:prstGeom prst="rect">
            <a:avLst/>
          </a:prstGeom>
        </p:spPr>
      </p:pic>
      <p:pic>
        <p:nvPicPr>
          <p:cNvPr id="8" name="图片 7">
            <a:extLst>
              <a:ext uri="{FF2B5EF4-FFF2-40B4-BE49-F238E27FC236}">
                <a16:creationId xmlns:a16="http://schemas.microsoft.com/office/drawing/2014/main" id="{8B54ABD7-2B0A-4778-9ED6-620A626B3D5B}"/>
              </a:ext>
            </a:extLst>
          </p:cNvPr>
          <p:cNvPicPr>
            <a:picLocks noChangeAspect="1"/>
          </p:cNvPicPr>
          <p:nvPr/>
        </p:nvPicPr>
        <p:blipFill>
          <a:blip r:embed="rId9"/>
          <a:stretch>
            <a:fillRect/>
          </a:stretch>
        </p:blipFill>
        <p:spPr>
          <a:xfrm>
            <a:off x="539646" y="1927742"/>
            <a:ext cx="3636520" cy="2451376"/>
          </a:xfrm>
          <a:prstGeom prst="rect">
            <a:avLst/>
          </a:prstGeom>
        </p:spPr>
      </p:pic>
      <p:sp>
        <p:nvSpPr>
          <p:cNvPr id="15" name="文本占位符 2">
            <a:extLst>
              <a:ext uri="{FF2B5EF4-FFF2-40B4-BE49-F238E27FC236}">
                <a16:creationId xmlns:a16="http://schemas.microsoft.com/office/drawing/2014/main" id="{B91936B4-29E1-4D55-9337-AF9EB0DFF805}"/>
              </a:ext>
            </a:extLst>
          </p:cNvPr>
          <p:cNvSpPr>
            <a:spLocks noGrp="1"/>
          </p:cNvSpPr>
          <p:nvPr>
            <p:ph type="body" idx="1"/>
          </p:nvPr>
        </p:nvSpPr>
        <p:spPr>
          <a:xfrm>
            <a:off x="4493419" y="1187415"/>
            <a:ext cx="4336256" cy="1919243"/>
          </a:xfrm>
        </p:spPr>
        <p:txBody>
          <a:bodyPr/>
          <a:lstStyle/>
          <a:p>
            <a:pPr algn="l">
              <a:buFont typeface="Arial" panose="020B0604020202020204" pitchFamily="34" charset="0"/>
              <a:buChar char="•"/>
            </a:pPr>
            <a:r>
              <a:rPr lang="en-US" altLang="zh-CN" sz="1400" b="0" i="0" dirty="0" err="1">
                <a:solidFill>
                  <a:srgbClr val="323232"/>
                </a:solidFill>
                <a:effectLst/>
                <a:latin typeface="微软雅黑" panose="020B0503020204020204" pitchFamily="34" charset="-122"/>
                <a:ea typeface="微软雅黑" panose="020B0503020204020204" pitchFamily="34" charset="-122"/>
              </a:rPr>
              <a:t>Hystrix</a:t>
            </a:r>
            <a:r>
              <a:rPr lang="zh-CN" altLang="en-US" sz="1400" b="0" i="0" dirty="0">
                <a:solidFill>
                  <a:srgbClr val="323232"/>
                </a:solidFill>
                <a:effectLst/>
                <a:latin typeface="微软雅黑" panose="020B0503020204020204" pitchFamily="34" charset="-122"/>
                <a:ea typeface="微软雅黑" panose="020B0503020204020204" pitchFamily="34" charset="-122"/>
              </a:rPr>
              <a:t>是一个延迟和容错库，旨在隔离对远程系统，服务和第三方库的访问点，停止级联故障，并在不可避免发生故障的复杂分布式系统中实现弹性。</a:t>
            </a:r>
            <a:endParaRPr lang="en-US" altLang="zh-CN" sz="1400" b="0" i="0" dirty="0">
              <a:solidFill>
                <a:srgbClr val="323232"/>
              </a:solidFill>
              <a:effectLst/>
              <a:latin typeface="微软雅黑" panose="020B0503020204020204" pitchFamily="34" charset="-122"/>
              <a:ea typeface="微软雅黑" panose="020B0503020204020204" pitchFamily="34" charset="-122"/>
            </a:endParaRPr>
          </a:p>
          <a:p>
            <a:pPr algn="l">
              <a:buFont typeface="Arial" panose="020B0604020202020204" pitchFamily="34" charset="0"/>
              <a:buChar char="•"/>
            </a:pPr>
            <a:r>
              <a:rPr lang="en-US" altLang="zh-CN" sz="1400" b="0" i="0" dirty="0" err="1">
                <a:solidFill>
                  <a:srgbClr val="323232"/>
                </a:solidFill>
                <a:effectLst/>
                <a:latin typeface="微软雅黑" panose="020B0503020204020204" pitchFamily="34" charset="-122"/>
                <a:ea typeface="微软雅黑" panose="020B0503020204020204" pitchFamily="34" charset="-122"/>
              </a:rPr>
              <a:t>Hystrix</a:t>
            </a:r>
            <a:r>
              <a:rPr lang="zh-CN" altLang="en-US" sz="1400" b="0" i="0" dirty="0">
                <a:solidFill>
                  <a:srgbClr val="323232"/>
                </a:solidFill>
                <a:effectLst/>
                <a:latin typeface="微软雅黑" panose="020B0503020204020204" pitchFamily="34" charset="-122"/>
                <a:ea typeface="微软雅黑" panose="020B0503020204020204" pitchFamily="34" charset="-122"/>
              </a:rPr>
              <a:t>的目标就是能够在</a:t>
            </a:r>
            <a:r>
              <a:rPr lang="en-US" altLang="zh-CN" sz="1400" b="0" i="0" dirty="0">
                <a:solidFill>
                  <a:srgbClr val="323232"/>
                </a:solidFill>
                <a:effectLst/>
                <a:latin typeface="微软雅黑" panose="020B0503020204020204" pitchFamily="34" charset="-122"/>
                <a:ea typeface="微软雅黑" panose="020B0503020204020204" pitchFamily="34" charset="-122"/>
              </a:rPr>
              <a:t>1</a:t>
            </a:r>
            <a:r>
              <a:rPr lang="zh-CN" altLang="en-US" sz="1400" b="0" i="0" dirty="0">
                <a:solidFill>
                  <a:srgbClr val="323232"/>
                </a:solidFill>
                <a:effectLst/>
                <a:latin typeface="微软雅黑" panose="020B0503020204020204" pitchFamily="34" charset="-122"/>
                <a:ea typeface="微软雅黑" panose="020B0503020204020204" pitchFamily="34" charset="-122"/>
              </a:rPr>
              <a:t>个或多个依赖出现问题时，系统依然可以稳定的运行，其手段包括 </a:t>
            </a:r>
            <a:r>
              <a:rPr lang="zh-CN" altLang="en-US" sz="1400" b="1" i="0" dirty="0">
                <a:solidFill>
                  <a:srgbClr val="323232"/>
                </a:solidFill>
                <a:effectLst/>
                <a:latin typeface="微软雅黑" panose="020B0503020204020204" pitchFamily="34" charset="-122"/>
                <a:ea typeface="微软雅黑" panose="020B0503020204020204" pitchFamily="34" charset="-122"/>
              </a:rPr>
              <a:t>隔离、限流和降级。</a:t>
            </a:r>
          </a:p>
        </p:txBody>
      </p:sp>
      <p:sp>
        <p:nvSpPr>
          <p:cNvPr id="16" name="文本占位符 2">
            <a:extLst>
              <a:ext uri="{FF2B5EF4-FFF2-40B4-BE49-F238E27FC236}">
                <a16:creationId xmlns:a16="http://schemas.microsoft.com/office/drawing/2014/main" id="{1BD105C9-8338-4582-A4D2-A022435521E2}"/>
              </a:ext>
            </a:extLst>
          </p:cNvPr>
          <p:cNvSpPr txBox="1">
            <a:spLocks/>
          </p:cNvSpPr>
          <p:nvPr/>
        </p:nvSpPr>
        <p:spPr>
          <a:xfrm>
            <a:off x="4493419" y="3181292"/>
            <a:ext cx="2407444" cy="1833148"/>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5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15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04800" algn="l" rtl="0">
              <a:lnSpc>
                <a:spcPct val="115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3pPr>
            <a:lvl4pPr marL="1828800" marR="0" lvl="3"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4pPr>
            <a:lvl5pPr marL="2286000" marR="0" lvl="4"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15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pPr>
              <a:buFont typeface="Arial" panose="020B0604020202020204" pitchFamily="34" charset="0"/>
              <a:buChar char="•"/>
            </a:pPr>
            <a:r>
              <a:rPr lang="zh-CN" altLang="en-US" sz="1400" dirty="0">
                <a:solidFill>
                  <a:srgbClr val="323232"/>
                </a:solidFill>
                <a:latin typeface="微软雅黑" panose="020B0503020204020204" pitchFamily="34" charset="-122"/>
                <a:ea typeface="微软雅黑" panose="020B0503020204020204" pitchFamily="34" charset="-122"/>
              </a:rPr>
              <a:t>* </a:t>
            </a:r>
            <a:r>
              <a:rPr lang="zh-CN" altLang="en-US" sz="1400" b="1" dirty="0">
                <a:solidFill>
                  <a:srgbClr val="323232"/>
                </a:solidFill>
                <a:latin typeface="微软雅黑" panose="020B0503020204020204" pitchFamily="34" charset="-122"/>
                <a:ea typeface="微软雅黑" panose="020B0503020204020204" pitchFamily="34" charset="-122"/>
              </a:rPr>
              <a:t>高可用</a:t>
            </a:r>
            <a:r>
              <a:rPr lang="zh-CN" altLang="en-US" sz="1400" dirty="0">
                <a:solidFill>
                  <a:srgbClr val="323232"/>
                </a:solidFill>
                <a:latin typeface="微软雅黑" panose="020B0503020204020204" pitchFamily="34" charset="-122"/>
                <a:ea typeface="微软雅黑" panose="020B0503020204020204" pitchFamily="34" charset="-122"/>
              </a:rPr>
              <a:t>的常用的手段</a:t>
            </a:r>
            <a:endParaRPr lang="en-US" altLang="zh-CN" sz="1400" dirty="0">
              <a:solidFill>
                <a:srgbClr val="323232"/>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400" dirty="0">
                <a:solidFill>
                  <a:srgbClr val="323232"/>
                </a:solidFill>
                <a:latin typeface="微软雅黑" panose="020B0503020204020204" pitchFamily="34" charset="-122"/>
                <a:ea typeface="微软雅黑" panose="020B0503020204020204" pitchFamily="34" charset="-122"/>
              </a:rPr>
              <a:t>隔离设计</a:t>
            </a:r>
            <a:endParaRPr lang="en-US" altLang="zh-CN" sz="1400" dirty="0">
              <a:solidFill>
                <a:srgbClr val="323232"/>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400" dirty="0">
                <a:solidFill>
                  <a:srgbClr val="323232"/>
                </a:solidFill>
                <a:latin typeface="微软雅黑" panose="020B0503020204020204" pitchFamily="34" charset="-122"/>
                <a:ea typeface="微软雅黑" panose="020B0503020204020204" pitchFamily="34" charset="-122"/>
              </a:rPr>
              <a:t>异步通讯</a:t>
            </a:r>
            <a:endParaRPr lang="en-US" altLang="zh-CN" sz="1400" dirty="0">
              <a:solidFill>
                <a:srgbClr val="323232"/>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400" dirty="0">
                <a:solidFill>
                  <a:srgbClr val="323232"/>
                </a:solidFill>
                <a:latin typeface="微软雅黑" panose="020B0503020204020204" pitchFamily="34" charset="-122"/>
                <a:ea typeface="微软雅黑" panose="020B0503020204020204" pitchFamily="34" charset="-122"/>
              </a:rPr>
              <a:t>服务的状态</a:t>
            </a:r>
            <a:endParaRPr lang="en-US" altLang="zh-CN" sz="1400" dirty="0">
              <a:solidFill>
                <a:srgbClr val="323232"/>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400" dirty="0">
                <a:solidFill>
                  <a:srgbClr val="323232"/>
                </a:solidFill>
                <a:latin typeface="微软雅黑" panose="020B0503020204020204" pitchFamily="34" charset="-122"/>
                <a:ea typeface="微软雅黑" panose="020B0503020204020204" pitchFamily="34" charset="-122"/>
              </a:rPr>
              <a:t>补偿事务</a:t>
            </a:r>
            <a:endParaRPr lang="en-US" altLang="zh-CN" sz="1400" dirty="0">
              <a:solidFill>
                <a:srgbClr val="323232"/>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endParaRPr lang="zh-CN" altLang="en-US" sz="1400" dirty="0">
              <a:solidFill>
                <a:srgbClr val="323232"/>
              </a:solidFill>
              <a:latin typeface="微软雅黑" panose="020B0503020204020204" pitchFamily="34" charset="-122"/>
              <a:ea typeface="微软雅黑" panose="020B0503020204020204" pitchFamily="34" charset="-122"/>
            </a:endParaRPr>
          </a:p>
        </p:txBody>
      </p:sp>
      <p:sp>
        <p:nvSpPr>
          <p:cNvPr id="17" name="文本占位符 2">
            <a:extLst>
              <a:ext uri="{FF2B5EF4-FFF2-40B4-BE49-F238E27FC236}">
                <a16:creationId xmlns:a16="http://schemas.microsoft.com/office/drawing/2014/main" id="{6C663644-DA66-4820-97D2-943517B8488A}"/>
              </a:ext>
            </a:extLst>
          </p:cNvPr>
          <p:cNvSpPr txBox="1">
            <a:spLocks/>
          </p:cNvSpPr>
          <p:nvPr/>
        </p:nvSpPr>
        <p:spPr>
          <a:xfrm>
            <a:off x="6506180" y="3477585"/>
            <a:ext cx="2189285" cy="1611489"/>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5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15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04800" algn="l" rtl="0">
              <a:lnSpc>
                <a:spcPct val="115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3pPr>
            <a:lvl4pPr marL="1828800" marR="0" lvl="3"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4pPr>
            <a:lvl5pPr marL="2286000" marR="0" lvl="4"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15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15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pPr lvl="1">
              <a:buFont typeface="Arial" panose="020B0604020202020204" pitchFamily="34" charset="0"/>
              <a:buChar char="•"/>
            </a:pPr>
            <a:r>
              <a:rPr lang="zh-CN" altLang="en-US" sz="1400" dirty="0">
                <a:solidFill>
                  <a:srgbClr val="323232"/>
                </a:solidFill>
                <a:latin typeface="微软雅黑" panose="020B0503020204020204" pitchFamily="34" charset="-122"/>
                <a:ea typeface="微软雅黑" panose="020B0503020204020204" pitchFamily="34" charset="-122"/>
              </a:rPr>
              <a:t>重试设计</a:t>
            </a:r>
            <a:endParaRPr lang="en-US" altLang="zh-CN" sz="1400" dirty="0">
              <a:solidFill>
                <a:srgbClr val="323232"/>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400" dirty="0">
                <a:solidFill>
                  <a:srgbClr val="323232"/>
                </a:solidFill>
                <a:latin typeface="微软雅黑" panose="020B0503020204020204" pitchFamily="34" charset="-122"/>
                <a:ea typeface="微软雅黑" panose="020B0503020204020204" pitchFamily="34" charset="-122"/>
              </a:rPr>
              <a:t>熔断设计</a:t>
            </a:r>
            <a:endParaRPr lang="en-US" altLang="zh-CN" sz="1400" dirty="0">
              <a:solidFill>
                <a:srgbClr val="323232"/>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400" dirty="0">
                <a:solidFill>
                  <a:srgbClr val="323232"/>
                </a:solidFill>
                <a:latin typeface="微软雅黑" panose="020B0503020204020204" pitchFamily="34" charset="-122"/>
                <a:ea typeface="微软雅黑" panose="020B0503020204020204" pitchFamily="34" charset="-122"/>
              </a:rPr>
              <a:t>限流设计</a:t>
            </a:r>
            <a:endParaRPr lang="en-US" altLang="zh-CN" sz="1400" dirty="0">
              <a:solidFill>
                <a:srgbClr val="323232"/>
              </a:solidFill>
              <a:latin typeface="微软雅黑" panose="020B0503020204020204" pitchFamily="34" charset="-122"/>
              <a:ea typeface="微软雅黑" panose="020B0503020204020204" pitchFamily="34" charset="-122"/>
            </a:endParaRPr>
          </a:p>
          <a:p>
            <a:pPr lvl="1">
              <a:buFont typeface="Arial" panose="020B0604020202020204" pitchFamily="34" charset="0"/>
              <a:buChar char="•"/>
            </a:pPr>
            <a:r>
              <a:rPr lang="zh-CN" altLang="en-US" sz="1400" dirty="0">
                <a:solidFill>
                  <a:srgbClr val="323232"/>
                </a:solidFill>
                <a:latin typeface="微软雅黑" panose="020B0503020204020204" pitchFamily="34" charset="-122"/>
                <a:ea typeface="微软雅黑" panose="020B0503020204020204" pitchFamily="34" charset="-122"/>
              </a:rPr>
              <a:t>降级设计</a:t>
            </a:r>
          </a:p>
        </p:txBody>
      </p:sp>
    </p:spTree>
    <p:extLst>
      <p:ext uri="{BB962C8B-B14F-4D97-AF65-F5344CB8AC3E}">
        <p14:creationId xmlns:p14="http://schemas.microsoft.com/office/powerpoint/2010/main" val="2705998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sz="2800" b="0" i="0" dirty="0" err="1">
                <a:solidFill>
                  <a:srgbClr val="323232"/>
                </a:solidFill>
                <a:effectLst/>
                <a:latin typeface="微软雅黑" panose="020B0503020204020204" pitchFamily="34" charset="-122"/>
                <a:ea typeface="微软雅黑" panose="020B0503020204020204" pitchFamily="34" charset="-122"/>
              </a:rPr>
              <a:t>Hystrix</a:t>
            </a:r>
            <a:r>
              <a:rPr lang="zh-CN" altLang="en-US" dirty="0">
                <a:solidFill>
                  <a:srgbClr val="323232"/>
                </a:solidFill>
                <a:latin typeface="微软雅黑" panose="020B0503020204020204" pitchFamily="34" charset="-122"/>
                <a:ea typeface="微软雅黑" panose="020B0503020204020204" pitchFamily="34" charset="-122"/>
              </a:rPr>
              <a:t>解决的问题</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1" i="0" dirty="0">
                <a:solidFill>
                  <a:srgbClr val="323232"/>
                </a:solidFill>
                <a:effectLst/>
                <a:latin typeface="微软雅黑" panose="020B0503020204020204" pitchFamily="34" charset="-122"/>
                <a:ea typeface="微软雅黑" panose="020B0503020204020204" pitchFamily="34" charset="-122"/>
              </a:rPr>
              <a:t>封装</a:t>
            </a:r>
            <a:r>
              <a:rPr lang="en-US" altLang="zh-CN" sz="2000" b="1" i="0" dirty="0">
                <a:solidFill>
                  <a:srgbClr val="323232"/>
                </a:solidFill>
                <a:effectLst/>
                <a:latin typeface="微软雅黑" panose="020B0503020204020204" pitchFamily="34" charset="-122"/>
                <a:ea typeface="微软雅黑" panose="020B0503020204020204" pitchFamily="34" charset="-122"/>
              </a:rPr>
              <a:t>Http</a:t>
            </a:r>
            <a:r>
              <a:rPr lang="zh-CN" altLang="en-US" sz="2000" b="1" i="0" dirty="0">
                <a:solidFill>
                  <a:srgbClr val="323232"/>
                </a:solidFill>
                <a:effectLst/>
                <a:latin typeface="微软雅黑" panose="020B0503020204020204" pitchFamily="34" charset="-122"/>
                <a:ea typeface="微软雅黑" panose="020B0503020204020204" pitchFamily="34" charset="-122"/>
              </a:rPr>
              <a:t>请求，面向接口编程</a:t>
            </a:r>
            <a:r>
              <a:rPr lang="zh-CN" altLang="en-US" sz="2000" b="0" i="0" dirty="0">
                <a:solidFill>
                  <a:srgbClr val="323232"/>
                </a:solidFill>
                <a:effectLst/>
                <a:latin typeface="微软雅黑" panose="020B0503020204020204" pitchFamily="34" charset="-122"/>
                <a:ea typeface="微软雅黑" panose="020B0503020204020204" pitchFamily="34" charset="-122"/>
              </a:rPr>
              <a:t>。对底层调用框架</a:t>
            </a:r>
            <a:r>
              <a:rPr lang="en-US" altLang="zh-CN" sz="20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2000" b="0" i="0" dirty="0">
                <a:solidFill>
                  <a:srgbClr val="323232"/>
                </a:solidFill>
                <a:effectLst/>
                <a:latin typeface="微软雅黑" panose="020B0503020204020204" pitchFamily="34" charset="-122"/>
                <a:ea typeface="微软雅黑" panose="020B0503020204020204" pitchFamily="34" charset="-122"/>
              </a:rPr>
              <a:t>、</a:t>
            </a:r>
            <a:r>
              <a:rPr lang="en-US" altLang="zh-CN" sz="20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2000" b="0" i="0" dirty="0">
                <a:solidFill>
                  <a:srgbClr val="323232"/>
                </a:solidFill>
                <a:effectLst/>
                <a:latin typeface="微软雅黑" panose="020B0503020204020204" pitchFamily="34" charset="-122"/>
                <a:ea typeface="微软雅黑" panose="020B0503020204020204" pitchFamily="34" charset="-122"/>
              </a:rPr>
              <a:t>等封装，框架本身关注自身特性，从角色划分上看，他们的职能是统一提供给</a:t>
            </a:r>
            <a:r>
              <a:rPr lang="en-US" altLang="zh-CN" sz="2000" b="0" i="0" dirty="0">
                <a:solidFill>
                  <a:srgbClr val="323232"/>
                </a:solidFill>
                <a:effectLst/>
                <a:latin typeface="微软雅黑" panose="020B0503020204020204" pitchFamily="34" charset="-122"/>
                <a:ea typeface="微软雅黑" panose="020B0503020204020204" pitchFamily="34" charset="-122"/>
              </a:rPr>
              <a:t>http</a:t>
            </a:r>
            <a:r>
              <a:rPr lang="zh-CN" altLang="en-US" sz="2000" b="0" i="0" dirty="0">
                <a:solidFill>
                  <a:srgbClr val="323232"/>
                </a:solidFill>
                <a:effectLst/>
                <a:latin typeface="微软雅黑" panose="020B0503020204020204" pitchFamily="34" charset="-122"/>
                <a:ea typeface="微软雅黑" panose="020B0503020204020204" pitchFamily="34" charset="-122"/>
              </a:rPr>
              <a:t>服务</a:t>
            </a:r>
          </a:p>
          <a:p>
            <a:pPr algn="l"/>
            <a:r>
              <a:rPr lang="zh-CN" altLang="en-US" sz="2000" b="0" i="0" dirty="0">
                <a:solidFill>
                  <a:srgbClr val="323232"/>
                </a:solidFill>
                <a:effectLst/>
                <a:latin typeface="微软雅黑" panose="020B0503020204020204" pitchFamily="34" charset="-122"/>
                <a:ea typeface="微软雅黑" panose="020B0503020204020204" pitchFamily="34" charset="-122"/>
              </a:rPr>
              <a:t>* </a:t>
            </a:r>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基于</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协议规范，使用</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的注解来完成解析，降低学习成本，</a:t>
            </a:r>
            <a:r>
              <a:rPr lang="zh-CN" altLang="en-US" sz="2000" i="0" dirty="0">
                <a:solidFill>
                  <a:srgbClr val="323232"/>
                </a:solidFill>
                <a:effectLst/>
                <a:latin typeface="微软雅黑" panose="020B0503020204020204" pitchFamily="34" charset="-122"/>
                <a:ea typeface="微软雅黑" panose="020B0503020204020204" pitchFamily="34" charset="-122"/>
              </a:rPr>
              <a:t>调用方请求服务端接口就像写服务端代码一样</a:t>
            </a:r>
            <a:r>
              <a:rPr lang="zh-CN" altLang="en-US" sz="2000" b="0" i="0" dirty="0">
                <a:solidFill>
                  <a:srgbClr val="323232"/>
                </a:solidFill>
                <a:effectLst/>
                <a:latin typeface="微软雅黑" panose="020B0503020204020204" pitchFamily="34" charset="-122"/>
                <a:ea typeface="微软雅黑" panose="020B0503020204020204" pitchFamily="34" charset="-122"/>
              </a:rPr>
              <a:t>，只需要引入服务端发布的</a:t>
            </a:r>
            <a:r>
              <a:rPr lang="en-US" altLang="zh-CN" sz="2000" b="0" i="0" dirty="0">
                <a:solidFill>
                  <a:srgbClr val="323232"/>
                </a:solidFill>
                <a:effectLst/>
                <a:latin typeface="微软雅黑" panose="020B0503020204020204" pitchFamily="34" charset="-122"/>
                <a:ea typeface="微软雅黑" panose="020B0503020204020204" pitchFamily="34" charset="-122"/>
              </a:rPr>
              <a:t>SDK</a:t>
            </a:r>
          </a:p>
          <a:p>
            <a:pPr marL="127000" indent="0" algn="l">
              <a:buNone/>
            </a:pPr>
            <a:r>
              <a:rPr lang="zh-CN" altLang="en-US" sz="2000" b="0" i="0" dirty="0">
                <a:solidFill>
                  <a:srgbClr val="323232"/>
                </a:solidFill>
                <a:effectLst/>
                <a:latin typeface="微软雅黑" panose="020B0503020204020204" pitchFamily="34" charset="-122"/>
                <a:ea typeface="微软雅黑" panose="020B0503020204020204" pitchFamily="34" charset="-122"/>
              </a:rPr>
              <a:t>   （产生的问题：</a:t>
            </a:r>
            <a:r>
              <a:rPr lang="zh-CN" altLang="en-US" sz="2000" dirty="0">
                <a:solidFill>
                  <a:srgbClr val="323232"/>
                </a:solidFill>
                <a:latin typeface="微软雅黑" panose="020B0503020204020204" pitchFamily="34" charset="-122"/>
                <a:ea typeface="微软雅黑" panose="020B0503020204020204" pitchFamily="34" charset="-122"/>
              </a:rPr>
              <a:t>项目构建期</a:t>
            </a:r>
            <a:r>
              <a:rPr lang="zh-CN" altLang="en-US" sz="2000" b="0" i="0" dirty="0">
                <a:solidFill>
                  <a:srgbClr val="323232"/>
                </a:solidFill>
                <a:effectLst/>
                <a:latin typeface="微软雅黑" panose="020B0503020204020204" pitchFamily="34" charset="-122"/>
                <a:ea typeface="微软雅黑" panose="020B0503020204020204" pitchFamily="34" charset="-122"/>
              </a:rPr>
              <a:t>依赖）</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14818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b="0" i="0"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文本占位符 2">
            <a:extLst>
              <a:ext uri="{FF2B5EF4-FFF2-40B4-BE49-F238E27FC236}">
                <a16:creationId xmlns:a16="http://schemas.microsoft.com/office/drawing/2014/main" id="{BCF74809-B210-4E6F-82E1-570F1E9A2CB7}"/>
              </a:ext>
            </a:extLst>
          </p:cNvPr>
          <p:cNvSpPr>
            <a:spLocks noGrp="1"/>
          </p:cNvSpPr>
          <p:nvPr>
            <p:ph type="body" idx="1"/>
          </p:nvPr>
        </p:nvSpPr>
        <p:spPr>
          <a:xfrm>
            <a:off x="539647" y="1561875"/>
            <a:ext cx="7870154" cy="2514469"/>
          </a:xfrm>
        </p:spPr>
        <p:txBody>
          <a:bodyPr/>
          <a:lstStyle/>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是面向接口编程的框架，</a:t>
            </a:r>
            <a:r>
              <a:rPr lang="en-US" altLang="zh-CN" sz="2000" dirty="0">
                <a:ln w="0"/>
                <a:gradFill>
                  <a:gsLst>
                    <a:gs pos="21000">
                      <a:srgbClr val="53575C"/>
                    </a:gs>
                    <a:gs pos="88000">
                      <a:srgbClr val="C5C7CA"/>
                    </a:gs>
                  </a:gsLst>
                  <a:lin ang="5400000"/>
                </a:gradFill>
              </a:rPr>
              <a:t> </a:t>
            </a:r>
            <a:r>
              <a:rPr lang="zh-CN" altLang="en-US" sz="2000" dirty="0">
                <a:ln w="0"/>
                <a:gradFill>
                  <a:gsLst>
                    <a:gs pos="21000">
                      <a:srgbClr val="53575C"/>
                    </a:gs>
                    <a:gs pos="88000">
                      <a:srgbClr val="C5C7CA"/>
                    </a:gs>
                  </a:gsLst>
                  <a:lin ang="5400000"/>
                </a:gradFill>
              </a:rPr>
              <a:t>目的是将 </a:t>
            </a:r>
            <a:r>
              <a:rPr lang="en-US" altLang="zh-CN" sz="2000" dirty="0">
                <a:ln w="0"/>
                <a:gradFill>
                  <a:gsLst>
                    <a:gs pos="21000">
                      <a:srgbClr val="53575C"/>
                    </a:gs>
                    <a:gs pos="88000">
                      <a:srgbClr val="C5C7CA"/>
                    </a:gs>
                  </a:gsLst>
                  <a:lin ang="5400000"/>
                </a:gradFill>
              </a:rPr>
              <a:t>http </a:t>
            </a:r>
            <a:r>
              <a:rPr lang="en-US" altLang="zh-CN" sz="2000" dirty="0" err="1">
                <a:ln w="0"/>
                <a:gradFill>
                  <a:gsLst>
                    <a:gs pos="21000">
                      <a:srgbClr val="53575C"/>
                    </a:gs>
                    <a:gs pos="88000">
                      <a:srgbClr val="C5C7CA"/>
                    </a:gs>
                  </a:gsLst>
                  <a:lin ang="5400000"/>
                </a:gradFill>
              </a:rPr>
              <a:t>api</a:t>
            </a:r>
            <a:r>
              <a:rPr lang="en-US" altLang="zh-CN" sz="2000" dirty="0">
                <a:ln w="0"/>
                <a:gradFill>
                  <a:gsLst>
                    <a:gs pos="21000">
                      <a:srgbClr val="53575C"/>
                    </a:gs>
                    <a:gs pos="88000">
                      <a:srgbClr val="C5C7CA"/>
                    </a:gs>
                  </a:gsLst>
                  <a:lin ang="5400000"/>
                </a:gradFill>
              </a:rPr>
              <a:t> </a:t>
            </a:r>
            <a:r>
              <a:rPr lang="zh-CN" altLang="en-US" sz="2000" dirty="0">
                <a:ln w="0"/>
                <a:gradFill>
                  <a:gsLst>
                    <a:gs pos="21000">
                      <a:srgbClr val="53575C"/>
                    </a:gs>
                    <a:gs pos="88000">
                      <a:srgbClr val="C5C7CA"/>
                    </a:gs>
                  </a:gsLst>
                  <a:lin ang="5400000"/>
                </a:gradFill>
              </a:rPr>
              <a:t>包装成 </a:t>
            </a:r>
            <a:r>
              <a:rPr lang="en-US" altLang="zh-CN" sz="2000" dirty="0">
                <a:ln w="0"/>
                <a:gradFill>
                  <a:gsLst>
                    <a:gs pos="21000">
                      <a:srgbClr val="53575C"/>
                    </a:gs>
                    <a:gs pos="88000">
                      <a:srgbClr val="C5C7CA"/>
                    </a:gs>
                  </a:gsLst>
                  <a:lin ang="5400000"/>
                </a:gradFill>
              </a:rPr>
              <a:t>restful </a:t>
            </a:r>
            <a:r>
              <a:rPr lang="zh-CN" altLang="en-US" sz="2000" dirty="0">
                <a:ln w="0"/>
                <a:gradFill>
                  <a:gsLst>
                    <a:gs pos="21000">
                      <a:srgbClr val="53575C"/>
                    </a:gs>
                    <a:gs pos="88000">
                      <a:srgbClr val="C5C7CA"/>
                    </a:gs>
                  </a:gsLst>
                  <a:lin ang="5400000"/>
                </a:gradFill>
              </a:rPr>
              <a:t>风格以便开发</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是一种声明式</a:t>
            </a:r>
            <a:r>
              <a:rPr lang="en-US" altLang="zh-CN" sz="2000" dirty="0">
                <a:ln w="0"/>
                <a:gradFill>
                  <a:gsLst>
                    <a:gs pos="21000">
                      <a:srgbClr val="53575C"/>
                    </a:gs>
                    <a:gs pos="88000">
                      <a:srgbClr val="C5C7CA"/>
                    </a:gs>
                  </a:gsLst>
                  <a:lin ang="5400000"/>
                </a:gradFill>
              </a:rPr>
              <a:t>Http</a:t>
            </a:r>
            <a:r>
              <a:rPr lang="zh-CN" altLang="en-US" sz="2000" dirty="0">
                <a:ln w="0"/>
                <a:gradFill>
                  <a:gsLst>
                    <a:gs pos="21000">
                      <a:srgbClr val="53575C"/>
                    </a:gs>
                    <a:gs pos="88000">
                      <a:srgbClr val="C5C7CA"/>
                    </a:gs>
                  </a:gsLst>
                  <a:lin ang="5400000"/>
                </a:gradFill>
              </a:rPr>
              <a:t>客户端</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和</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实际上一个东西，它们产生的时代不同，</a:t>
            </a:r>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属于</a:t>
            </a:r>
            <a:r>
              <a:rPr lang="en-US" altLang="zh-CN" sz="2000" b="1" dirty="0">
                <a:ln w="0"/>
                <a:gradFill>
                  <a:gsLst>
                    <a:gs pos="21000">
                      <a:srgbClr val="53575C"/>
                    </a:gs>
                    <a:gs pos="88000">
                      <a:srgbClr val="C5C7CA"/>
                    </a:gs>
                  </a:gsLst>
                  <a:lin ang="5400000"/>
                </a:gradFill>
              </a:rPr>
              <a:t>Netflix</a:t>
            </a:r>
            <a:r>
              <a:rPr lang="zh-CN" altLang="en-US" sz="2000" dirty="0">
                <a:ln w="0"/>
                <a:gradFill>
                  <a:gsLst>
                    <a:gs pos="21000">
                      <a:srgbClr val="53575C"/>
                    </a:gs>
                    <a:gs pos="88000">
                      <a:srgbClr val="C5C7CA"/>
                    </a:gs>
                  </a:gsLst>
                  <a:lin ang="5400000"/>
                </a:gradFill>
              </a:rPr>
              <a:t>开源的组件。</a:t>
            </a:r>
            <a:r>
              <a:rPr lang="en-US" altLang="zh-CN" sz="2000" dirty="0">
                <a:ln w="0"/>
                <a:gradFill>
                  <a:gsLst>
                    <a:gs pos="21000">
                      <a:srgbClr val="53575C"/>
                    </a:gs>
                    <a:gs pos="88000">
                      <a:srgbClr val="C5C7CA"/>
                    </a:gs>
                  </a:gsLst>
                  <a:lin ang="5400000"/>
                </a:gradFill>
              </a:rPr>
              <a:t>Netflix Feign</a:t>
            </a:r>
            <a:r>
              <a:rPr lang="zh-CN" altLang="en-US" sz="2000" dirty="0">
                <a:ln w="0"/>
                <a:gradFill>
                  <a:gsLst>
                    <a:gs pos="21000">
                      <a:srgbClr val="53575C"/>
                    </a:gs>
                    <a:gs pos="88000">
                      <a:srgbClr val="C5C7CA"/>
                    </a:gs>
                  </a:gsLst>
                  <a:lin ang="5400000"/>
                </a:gradFill>
              </a:rPr>
              <a:t>仅仅只是改名成为了</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而已，然后</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项目在其基础上继续发展至今</a:t>
            </a:r>
            <a:endParaRPr lang="en-US" altLang="zh-CN" sz="20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3277284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8"/>
          <p:cNvPicPr preferRelativeResize="0"/>
          <p:nvPr/>
        </p:nvPicPr>
        <p:blipFill rotWithShape="1">
          <a:blip r:embed="rId3">
            <a:alphaModFix amt="62000"/>
          </a:blip>
          <a:srcRect/>
          <a:stretch/>
        </p:blipFill>
        <p:spPr>
          <a:xfrm>
            <a:off x="0" y="0"/>
            <a:ext cx="9144002" cy="5143498"/>
          </a:xfrm>
          <a:prstGeom prst="rect">
            <a:avLst/>
          </a:prstGeom>
          <a:noFill/>
          <a:ln>
            <a:noFill/>
          </a:ln>
        </p:spPr>
      </p:pic>
      <p:sp>
        <p:nvSpPr>
          <p:cNvPr id="116" name="Google Shape;116;p18"/>
          <p:cNvSpPr txBox="1">
            <a:spLocks noGrp="1"/>
          </p:cNvSpPr>
          <p:nvPr>
            <p:ph type="title"/>
          </p:nvPr>
        </p:nvSpPr>
        <p:spPr>
          <a:xfrm>
            <a:off x="411300" y="2020502"/>
            <a:ext cx="8321400" cy="899100"/>
          </a:xfrm>
          <a:prstGeom prst="rect">
            <a:avLst/>
          </a:prstGeom>
          <a:noFill/>
          <a:ln>
            <a:noFill/>
          </a:ln>
        </p:spPr>
        <p:txBody>
          <a:bodyPr spcFirstLastPara="1" wrap="square" lIns="0" tIns="0" rIns="0" bIns="0" anchor="ctr" anchorCtr="0">
            <a:noAutofit/>
          </a:bodyPr>
          <a:lstStyle/>
          <a:p>
            <a:pPr marL="0" lvl="0" indent="0" algn="ctr" rtl="0">
              <a:lnSpc>
                <a:spcPct val="115000"/>
              </a:lnSpc>
              <a:spcBef>
                <a:spcPts val="0"/>
              </a:spcBef>
              <a:spcAft>
                <a:spcPts val="0"/>
              </a:spcAft>
              <a:buSzPts val="2800"/>
              <a:buNone/>
            </a:pPr>
            <a:r>
              <a:rPr lang="en" dirty="0"/>
              <a:t>THANKYOU</a:t>
            </a:r>
            <a:endParaRPr dirty="0">
              <a:solidFill>
                <a:srgbClr val="F78F31"/>
              </a:solidFill>
            </a:endParaRPr>
          </a:p>
        </p:txBody>
      </p:sp>
      <p:sp>
        <p:nvSpPr>
          <p:cNvPr id="117" name="Google Shape;117;p1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6</a:t>
            </a:fld>
            <a:endParaRPr dirty="0"/>
          </a:p>
        </p:txBody>
      </p:sp>
      <p:pic>
        <p:nvPicPr>
          <p:cNvPr id="119" name="Google Shape;119;p18"/>
          <p:cNvPicPr preferRelativeResize="0"/>
          <p:nvPr/>
        </p:nvPicPr>
        <p:blipFill rotWithShape="1">
          <a:blip r:embed="rId4">
            <a:alphaModFix/>
          </a:blip>
          <a:srcRect/>
          <a:stretch/>
        </p:blipFill>
        <p:spPr>
          <a:xfrm>
            <a:off x="3807188" y="4473377"/>
            <a:ext cx="1529624" cy="241500"/>
          </a:xfrm>
          <a:prstGeom prst="rect">
            <a:avLst/>
          </a:prstGeom>
          <a:noFill/>
          <a:ln>
            <a:noFill/>
          </a:ln>
        </p:spPr>
      </p:pic>
      <p:sp>
        <p:nvSpPr>
          <p:cNvPr id="120" name="Google Shape;120;p18"/>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a:solidFill>
                  <a:srgbClr val="FFFFFF"/>
                </a:solidFill>
                <a:latin typeface="Open Sans Light"/>
                <a:ea typeface="Open Sans Light"/>
                <a:cs typeface="Open Sans Light"/>
                <a:sym typeface="Open Sans Light"/>
              </a:rPr>
              <a:t>© 2020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2279380854"/>
      </p:ext>
    </p:extLst>
  </p:cSld>
  <p:clrMapOvr>
    <a:masterClrMapping/>
  </p:clrMapOvr>
</p:sld>
</file>

<file path=ppt/theme/theme1.xml><?xml version="1.0" encoding="utf-8"?>
<a:theme xmlns:a="http://schemas.openxmlformats.org/drawingml/2006/main" name="TW Master - Blue/Purple">
  <a:themeElements>
    <a:clrScheme name="Blue Purple Basic">
      <a:dk1>
        <a:srgbClr val="000000"/>
      </a:dk1>
      <a:lt1>
        <a:srgbClr val="FFFFFF"/>
      </a:lt1>
      <a:dk2>
        <a:srgbClr val="666666"/>
      </a:dk2>
      <a:lt2>
        <a:srgbClr val="CCCCCC"/>
      </a:lt2>
      <a:accent1>
        <a:srgbClr val="00BCCD"/>
      </a:accent1>
      <a:accent2>
        <a:srgbClr val="0078BF"/>
      </a:accent2>
      <a:accent3>
        <a:srgbClr val="702269"/>
      </a:accent3>
      <a:accent4>
        <a:srgbClr val="B51B58"/>
      </a:accent4>
      <a:accent5>
        <a:srgbClr val="EE5BA0"/>
      </a:accent5>
      <a:accent6>
        <a:srgbClr val="F58A33"/>
      </a:accent6>
      <a:hlink>
        <a:srgbClr val="00BCCC"/>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11599</TotalTime>
  <Words>484</Words>
  <Application>Microsoft Office PowerPoint</Application>
  <PresentationFormat>全屏显示(16:9)</PresentationFormat>
  <Paragraphs>44</Paragraphs>
  <Slides>6</Slides>
  <Notes>6</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6</vt:i4>
      </vt:variant>
    </vt:vector>
  </HeadingPairs>
  <TitlesOfParts>
    <vt:vector size="14" baseType="lpstr">
      <vt:lpstr>Open Sans SemiBold</vt:lpstr>
      <vt:lpstr>微软雅黑</vt:lpstr>
      <vt:lpstr>Open Sans</vt:lpstr>
      <vt:lpstr>Consolas</vt:lpstr>
      <vt:lpstr>Arial</vt:lpstr>
      <vt:lpstr>微软雅黑</vt:lpstr>
      <vt:lpstr>Open Sans Light</vt:lpstr>
      <vt:lpstr>TW Master - Blue/Purple</vt:lpstr>
      <vt:lpstr>微服务专题之 Hystrix流程及设计浅析</vt:lpstr>
      <vt:lpstr>目录</vt:lpstr>
      <vt:lpstr>Hystrix是什么</vt:lpstr>
      <vt:lpstr>Hystrix解决的问题</vt:lpstr>
      <vt:lpstr>小节</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nice big title</dc:title>
  <dc:creator>tao</dc:creator>
  <cp:lastModifiedBy>yu tao</cp:lastModifiedBy>
  <cp:revision>782</cp:revision>
  <dcterms:modified xsi:type="dcterms:W3CDTF">2021-05-20T16:11:58Z</dcterms:modified>
</cp:coreProperties>
</file>